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64" r:id="rId3"/>
    <p:sldId id="274" r:id="rId4"/>
    <p:sldId id="261" r:id="rId5"/>
    <p:sldId id="262" r:id="rId6"/>
    <p:sldId id="263" r:id="rId7"/>
    <p:sldId id="277" r:id="rId8"/>
    <p:sldId id="265" r:id="rId9"/>
    <p:sldId id="267" r:id="rId10"/>
    <p:sldId id="279" r:id="rId11"/>
    <p:sldId id="275" r:id="rId12"/>
    <p:sldId id="270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FF10"/>
    <a:srgbClr val="80FF80"/>
    <a:srgbClr val="C4FFC4"/>
    <a:srgbClr val="C4C4FF"/>
    <a:srgbClr val="FF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8" autoAdjust="0"/>
    <p:restoredTop sz="96471" autoAdjust="0"/>
  </p:normalViewPr>
  <p:slideViewPr>
    <p:cSldViewPr>
      <p:cViewPr>
        <p:scale>
          <a:sx n="75" d="100"/>
          <a:sy n="75" d="100"/>
        </p:scale>
        <p:origin x="-1038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0A6AC-4665-4C85-BB32-0F52A094147B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45D93-D03E-4416-8F38-F6B12CB6EF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82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5/5/2011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371600"/>
            <a:ext cx="8305800" cy="1828800"/>
          </a:xfrm>
        </p:spPr>
        <p:txBody>
          <a:bodyPr>
            <a:noAutofit/>
          </a:bodyPr>
          <a:lstStyle/>
          <a:p>
            <a:pPr algn="ctr"/>
            <a:r>
              <a:rPr lang="en-US" sz="3800" dirty="0" smtClean="0"/>
              <a:t>Graphical State-Space Programmability as a Natural Interface for Robotic Control</a:t>
            </a:r>
            <a:endParaRPr lang="en-US" sz="3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2" y="3657600"/>
            <a:ext cx="7854696" cy="2590800"/>
          </a:xfrm>
        </p:spPr>
        <p:txBody>
          <a:bodyPr>
            <a:noAutofit/>
          </a:bodyPr>
          <a:lstStyle/>
          <a:p>
            <a:pPr algn="ctr"/>
            <a:r>
              <a:rPr lang="en-US" sz="2500" u="sng" dirty="0" err="1" smtClean="0"/>
              <a:t>Anqi</a:t>
            </a:r>
            <a:r>
              <a:rPr lang="en-US" sz="2500" u="sng" dirty="0" smtClean="0"/>
              <a:t> Xu</a:t>
            </a:r>
            <a:r>
              <a:rPr lang="en-US" sz="2500" dirty="0" smtClean="0"/>
              <a:t>, Gabriel Charette, Junaed Sattar, Gregory Dudek</a:t>
            </a:r>
          </a:p>
          <a:p>
            <a:pPr algn="ctr"/>
            <a:endParaRPr lang="en-US" sz="2500" dirty="0" smtClean="0"/>
          </a:p>
          <a:p>
            <a:pPr algn="ctr"/>
            <a:r>
              <a:rPr lang="en-US" sz="2500" dirty="0" smtClean="0"/>
              <a:t>McGill University, Canada</a:t>
            </a:r>
          </a:p>
          <a:p>
            <a:pPr algn="ctr"/>
            <a:endParaRPr lang="en-US" sz="2500" dirty="0" smtClean="0"/>
          </a:p>
          <a:p>
            <a:pPr algn="ctr"/>
            <a:r>
              <a:rPr lang="en-US" sz="2500" dirty="0" smtClean="0"/>
              <a:t>Thursday, May 6</a:t>
            </a:r>
            <a:r>
              <a:rPr lang="en-US" sz="2500" baseline="30000" dirty="0" smtClean="0"/>
              <a:t>th</a:t>
            </a:r>
            <a:r>
              <a:rPr lang="en-US" sz="2500" dirty="0" smtClean="0"/>
              <a:t>, 2010</a:t>
            </a:r>
          </a:p>
        </p:txBody>
      </p:sp>
      <p:pic>
        <p:nvPicPr>
          <p:cNvPr id="1026" name="Picture 2" descr="C:\Documents and Settings\Anqi\Desktop\nescai2010_presentation\images\CIM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400" y="181428"/>
            <a:ext cx="1800000" cy="110671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027" name="Picture 3" descr="C:\Documents and Settings\Anqi\Desktop\nescai2010_presentation\images\MRL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181428"/>
            <a:ext cx="1800000" cy="110671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5257800" cy="4876800"/>
          </a:xfrm>
        </p:spPr>
        <p:txBody>
          <a:bodyPr>
            <a:noAutofit/>
          </a:bodyPr>
          <a:lstStyle/>
          <a:p>
            <a:pPr marL="514350" lvl="0" indent="-514350">
              <a:defRPr/>
            </a:pPr>
            <a:r>
              <a:rPr lang="en-US" sz="2500" dirty="0" smtClean="0"/>
              <a:t>Location-specific Python scripts</a:t>
            </a:r>
          </a:p>
          <a:p>
            <a:pPr marL="514350" lvl="0" indent="-514350">
              <a:defRPr/>
            </a:pPr>
            <a:endParaRPr lang="en-US" sz="2400" dirty="0" smtClean="0"/>
          </a:p>
          <a:p>
            <a:pPr marL="514350" lvl="0" indent="-514350">
              <a:defRPr/>
            </a:pPr>
            <a:r>
              <a:rPr lang="en-US" sz="2500" dirty="0" smtClean="0"/>
              <a:t>Load new paths within scripts</a:t>
            </a:r>
          </a:p>
          <a:p>
            <a:pPr marL="895350" lvl="1" indent="-514350">
              <a:defRPr/>
            </a:pPr>
            <a:r>
              <a:rPr lang="en-US" sz="2200" dirty="0" smtClean="0"/>
              <a:t>alternating routes</a:t>
            </a:r>
          </a:p>
          <a:p>
            <a:pPr marL="895350" lvl="1" indent="-514350">
              <a:defRPr/>
            </a:pPr>
            <a:r>
              <a:rPr lang="en-US" sz="2200" dirty="0" smtClean="0"/>
              <a:t>contingency plans</a:t>
            </a:r>
          </a:p>
          <a:p>
            <a:pPr marL="895350" lvl="1" indent="-514350">
              <a:defRPr/>
            </a:pPr>
            <a:r>
              <a:rPr lang="en-US" sz="2200" dirty="0" smtClean="0"/>
              <a:t>etc.</a:t>
            </a:r>
          </a:p>
          <a:p>
            <a:pPr marL="514350" lvl="0" indent="-514350">
              <a:defRPr/>
            </a:pPr>
            <a:endParaRPr lang="en-US" sz="2400" dirty="0" smtClean="0"/>
          </a:p>
          <a:p>
            <a:pPr marL="514350" lvl="0" indent="-514350">
              <a:defRPr/>
            </a:pPr>
            <a:r>
              <a:rPr lang="en-US" sz="2500" dirty="0" smtClean="0"/>
              <a:t>Create / modify paths at runtime</a:t>
            </a:r>
          </a:p>
          <a:p>
            <a:pPr marL="880110" lvl="1" indent="-514350">
              <a:defRPr/>
            </a:pPr>
            <a:r>
              <a:rPr lang="en-US" sz="2300" dirty="0" smtClean="0"/>
              <a:t>based on current state &amp; latest observations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Path Generator GUI</a:t>
            </a:r>
            <a:endParaRPr lang="en-US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6248400" y="651944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Anqi Xu, McGill University</a:t>
            </a:r>
            <a:endParaRPr lang="en-US" sz="1600" dirty="0"/>
          </a:p>
        </p:txBody>
      </p:sp>
      <p:pic>
        <p:nvPicPr>
          <p:cNvPr id="1026" name="Picture 2" descr="C:\Documents and Settings\MiMiC\Desktop\icra2010_presentation.wed\images\path_loading_screensho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4868" y="1524000"/>
            <a:ext cx="3596732" cy="495300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5410200" y="5257800"/>
            <a:ext cx="1981200" cy="350400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User Study</a:t>
            </a:r>
            <a:endParaRPr lang="en-US" sz="44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915400" cy="4953000"/>
          </a:xfrm>
        </p:spPr>
        <p:txBody>
          <a:bodyPr>
            <a:normAutofit/>
          </a:bodyPr>
          <a:lstStyle/>
          <a:p>
            <a:pPr marL="514350" lvl="0" indent="-514350">
              <a:defRPr/>
            </a:pPr>
            <a:r>
              <a:rPr lang="en-US" sz="2500" dirty="0" smtClean="0"/>
              <a:t>Graphical state-space programming </a:t>
            </a:r>
            <a:r>
              <a:rPr lang="en-US" sz="2500" i="1" dirty="0" smtClean="0"/>
              <a:t>versus</a:t>
            </a:r>
            <a:r>
              <a:rPr lang="en-US" sz="2500" dirty="0" smtClean="0"/>
              <a:t> textual scripting</a:t>
            </a:r>
          </a:p>
          <a:p>
            <a:pPr marL="514350" lvl="0" indent="-514350">
              <a:defRPr/>
            </a:pPr>
            <a:endParaRPr lang="en-US" sz="2000" dirty="0" smtClean="0"/>
          </a:p>
          <a:p>
            <a:pPr marL="514350" indent="-514350">
              <a:defRPr/>
            </a:pPr>
            <a:r>
              <a:rPr lang="en-US" sz="2500" dirty="0" smtClean="0"/>
              <a:t>Trajectory through all marked locations</a:t>
            </a:r>
          </a:p>
          <a:p>
            <a:pPr marL="808038" lvl="1" indent="-442913">
              <a:defRPr/>
            </a:pPr>
            <a:r>
              <a:rPr lang="en-US" sz="2200" dirty="0" smtClean="0"/>
              <a:t>Each icon corresponds to a specific action command</a:t>
            </a:r>
          </a:p>
          <a:p>
            <a:pPr marL="808038" lvl="1" indent="-442913">
              <a:defRPr/>
            </a:pPr>
            <a:r>
              <a:rPr lang="en-US" sz="2200" dirty="0" smtClean="0"/>
              <a:t>For textual scripting, use additional function calls to move robot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8600" y="4114800"/>
            <a:ext cx="5638800" cy="2438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500" dirty="0" smtClean="0"/>
              <a:t>5 subjects, 4 sessions</a:t>
            </a:r>
          </a:p>
          <a:p>
            <a:pPr marL="808038" lvl="1" indent="-434975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/>
            </a:pPr>
            <a:r>
              <a:rPr lang="en-US" sz="2200" dirty="0" smtClean="0"/>
              <a:t>Alternate between GSSP &amp; textual interfaces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Evaluation metric: </a:t>
            </a:r>
            <a:r>
              <a:rPr kumimoji="0" lang="en-US" sz="25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elapsed duration</a:t>
            </a:r>
          </a:p>
        </p:txBody>
      </p:sp>
      <p:pic>
        <p:nvPicPr>
          <p:cNvPr id="8" name="Picture 2" descr="C:\Documents and Settings\Anqi\Desktop\nescai2010_presentation\images\experiment_provided_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886200"/>
            <a:ext cx="25146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248400" y="651944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Anqi Xu, McGill University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Study Results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305800" cy="2438400"/>
          </a:xfrm>
        </p:spPr>
        <p:txBody>
          <a:bodyPr>
            <a:noAutofit/>
          </a:bodyPr>
          <a:lstStyle/>
          <a:p>
            <a:pPr marL="514350" indent="-514350"/>
            <a:r>
              <a:rPr lang="en-US" sz="2400" dirty="0" smtClean="0"/>
              <a:t>GSSP interface consistently faster than procedural coding</a:t>
            </a:r>
          </a:p>
          <a:p>
            <a:pPr marL="514350" indent="-514350"/>
            <a:endParaRPr lang="en-US" sz="1800" dirty="0" smtClean="0"/>
          </a:p>
          <a:p>
            <a:pPr marL="514350" indent="-514350"/>
            <a:r>
              <a:rPr lang="en-US" sz="2400" dirty="0" smtClean="0"/>
              <a:t>GSSP has minimal learning overhead</a:t>
            </a:r>
          </a:p>
          <a:p>
            <a:pPr marL="514350" indent="-514350"/>
            <a:endParaRPr lang="en-US" sz="1800" dirty="0" smtClean="0"/>
          </a:p>
          <a:p>
            <a:pPr marL="514350" indent="-514350"/>
            <a:r>
              <a:rPr lang="en-US" sz="2400" dirty="0" smtClean="0"/>
              <a:t>GSSP’s high-level interaction prevents path-related &amp; other simple programming errors</a:t>
            </a:r>
          </a:p>
        </p:txBody>
      </p:sp>
      <p:pic>
        <p:nvPicPr>
          <p:cNvPr id="9218" name="Picture 2" descr="C:\Documents and Settings\Anqi\Desktop\nescai2010_presentation\images\best_average_worst_elapsed_duration_plo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150" y="1524000"/>
            <a:ext cx="6743700" cy="2681612"/>
          </a:xfrm>
          <a:prstGeom prst="rect">
            <a:avLst/>
          </a:prstGeom>
          <a:noFill/>
        </p:spPr>
      </p:pic>
      <p:sp>
        <p:nvSpPr>
          <p:cNvPr id="8" name="Freeform 7"/>
          <p:cNvSpPr/>
          <p:nvPr/>
        </p:nvSpPr>
        <p:spPr>
          <a:xfrm>
            <a:off x="830093" y="1747757"/>
            <a:ext cx="415047" cy="405319"/>
          </a:xfrm>
          <a:custGeom>
            <a:avLst/>
            <a:gdLst>
              <a:gd name="connsiteX0" fmla="*/ 415047 w 415047"/>
              <a:gd name="connsiteY0" fmla="*/ 0 h 405319"/>
              <a:gd name="connsiteX1" fmla="*/ 103762 w 415047"/>
              <a:gd name="connsiteY1" fmla="*/ 58366 h 405319"/>
              <a:gd name="connsiteX2" fmla="*/ 45396 w 415047"/>
              <a:gd name="connsiteY2" fmla="*/ 291829 h 405319"/>
              <a:gd name="connsiteX3" fmla="*/ 376137 w 415047"/>
              <a:gd name="connsiteY3" fmla="*/ 389106 h 40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047" h="405319">
                <a:moveTo>
                  <a:pt x="415047" y="0"/>
                </a:moveTo>
                <a:cubicBezTo>
                  <a:pt x="290208" y="4864"/>
                  <a:pt x="165370" y="9728"/>
                  <a:pt x="103762" y="58366"/>
                </a:cubicBezTo>
                <a:cubicBezTo>
                  <a:pt x="42154" y="107004"/>
                  <a:pt x="0" y="236706"/>
                  <a:pt x="45396" y="291829"/>
                </a:cubicBezTo>
                <a:cubicBezTo>
                  <a:pt x="90792" y="346952"/>
                  <a:pt x="350197" y="405319"/>
                  <a:pt x="376137" y="389106"/>
                </a:cubicBezTo>
              </a:path>
            </a:pathLst>
          </a:cu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838200" y="2809693"/>
            <a:ext cx="415047" cy="405319"/>
          </a:xfrm>
          <a:custGeom>
            <a:avLst/>
            <a:gdLst>
              <a:gd name="connsiteX0" fmla="*/ 415047 w 415047"/>
              <a:gd name="connsiteY0" fmla="*/ 0 h 405319"/>
              <a:gd name="connsiteX1" fmla="*/ 103762 w 415047"/>
              <a:gd name="connsiteY1" fmla="*/ 58366 h 405319"/>
              <a:gd name="connsiteX2" fmla="*/ 45396 w 415047"/>
              <a:gd name="connsiteY2" fmla="*/ 291829 h 405319"/>
              <a:gd name="connsiteX3" fmla="*/ 376137 w 415047"/>
              <a:gd name="connsiteY3" fmla="*/ 389106 h 40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047" h="405319">
                <a:moveTo>
                  <a:pt x="415047" y="0"/>
                </a:moveTo>
                <a:cubicBezTo>
                  <a:pt x="290208" y="4864"/>
                  <a:pt x="165370" y="9728"/>
                  <a:pt x="103762" y="58366"/>
                </a:cubicBezTo>
                <a:cubicBezTo>
                  <a:pt x="42154" y="107004"/>
                  <a:pt x="0" y="236706"/>
                  <a:pt x="45396" y="291829"/>
                </a:cubicBezTo>
                <a:cubicBezTo>
                  <a:pt x="90792" y="346952"/>
                  <a:pt x="350197" y="405319"/>
                  <a:pt x="376137" y="389106"/>
                </a:cubicBezTo>
              </a:path>
            </a:pathLst>
          </a:cu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787400" y="1748162"/>
            <a:ext cx="431800" cy="1104900"/>
          </a:xfrm>
          <a:custGeom>
            <a:avLst/>
            <a:gdLst>
              <a:gd name="connsiteX0" fmla="*/ 431800 w 431800"/>
              <a:gd name="connsiteY0" fmla="*/ 0 h 1104900"/>
              <a:gd name="connsiteX1" fmla="*/ 60325 w 431800"/>
              <a:gd name="connsiteY1" fmla="*/ 438150 h 1104900"/>
              <a:gd name="connsiteX2" fmla="*/ 69850 w 431800"/>
              <a:gd name="connsiteY2" fmla="*/ 885825 h 1104900"/>
              <a:gd name="connsiteX3" fmla="*/ 431800 w 431800"/>
              <a:gd name="connsiteY3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800" h="1104900">
                <a:moveTo>
                  <a:pt x="431800" y="0"/>
                </a:moveTo>
                <a:cubicBezTo>
                  <a:pt x="276225" y="145256"/>
                  <a:pt x="120650" y="290513"/>
                  <a:pt x="60325" y="438150"/>
                </a:cubicBezTo>
                <a:cubicBezTo>
                  <a:pt x="0" y="585787"/>
                  <a:pt x="7938" y="774700"/>
                  <a:pt x="69850" y="885825"/>
                </a:cubicBezTo>
                <a:cubicBezTo>
                  <a:pt x="131762" y="996950"/>
                  <a:pt x="377825" y="1087438"/>
                  <a:pt x="431800" y="1104900"/>
                </a:cubicBezTo>
              </a:path>
            </a:pathLst>
          </a:cu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787400" y="2148212"/>
            <a:ext cx="431800" cy="1104900"/>
          </a:xfrm>
          <a:custGeom>
            <a:avLst/>
            <a:gdLst>
              <a:gd name="connsiteX0" fmla="*/ 431800 w 431800"/>
              <a:gd name="connsiteY0" fmla="*/ 0 h 1104900"/>
              <a:gd name="connsiteX1" fmla="*/ 60325 w 431800"/>
              <a:gd name="connsiteY1" fmla="*/ 438150 h 1104900"/>
              <a:gd name="connsiteX2" fmla="*/ 69850 w 431800"/>
              <a:gd name="connsiteY2" fmla="*/ 885825 h 1104900"/>
              <a:gd name="connsiteX3" fmla="*/ 431800 w 431800"/>
              <a:gd name="connsiteY3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800" h="1104900">
                <a:moveTo>
                  <a:pt x="431800" y="0"/>
                </a:moveTo>
                <a:cubicBezTo>
                  <a:pt x="276225" y="145256"/>
                  <a:pt x="120650" y="290513"/>
                  <a:pt x="60325" y="438150"/>
                </a:cubicBezTo>
                <a:cubicBezTo>
                  <a:pt x="0" y="585787"/>
                  <a:pt x="7938" y="774700"/>
                  <a:pt x="69850" y="885825"/>
                </a:cubicBezTo>
                <a:cubicBezTo>
                  <a:pt x="131762" y="996950"/>
                  <a:pt x="377825" y="1087438"/>
                  <a:pt x="431800" y="1104900"/>
                </a:cubicBezTo>
              </a:path>
            </a:pathLst>
          </a:cu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48400" y="651944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Anqi Xu, McGill University</a:t>
            </a:r>
            <a:endParaRPr lang="en-US" sz="1600" dirty="0"/>
          </a:p>
        </p:txBody>
      </p:sp>
      <p:sp>
        <p:nvSpPr>
          <p:cNvPr id="12" name="Oval 11"/>
          <p:cNvSpPr/>
          <p:nvPr/>
        </p:nvSpPr>
        <p:spPr>
          <a:xfrm>
            <a:off x="3962400" y="2681612"/>
            <a:ext cx="1828800" cy="381000"/>
          </a:xfrm>
          <a:prstGeom prst="ellipse">
            <a:avLst/>
          </a:prstGeom>
          <a:solidFill>
            <a:srgbClr val="C00000">
              <a:alpha val="2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Conclusion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5029200"/>
          </a:xfrm>
        </p:spPr>
        <p:txBody>
          <a:bodyPr>
            <a:noAutofit/>
          </a:bodyPr>
          <a:lstStyle/>
          <a:p>
            <a:pPr marL="514350" indent="-514350"/>
            <a:r>
              <a:rPr lang="en-US" sz="2500" dirty="0" smtClean="0"/>
              <a:t>Graphical state-space programming paradigm</a:t>
            </a:r>
          </a:p>
          <a:p>
            <a:pPr marL="880110" lvl="1" indent="-514350"/>
            <a:r>
              <a:rPr lang="en-US" sz="2200" dirty="0" smtClean="0"/>
              <a:t>Geographical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visualization of location-specific commands</a:t>
            </a:r>
          </a:p>
          <a:p>
            <a:pPr marL="880110" lvl="1" indent="-514350"/>
            <a:r>
              <a:rPr lang="en-US" sz="2200" dirty="0" smtClean="0"/>
              <a:t>Code for core AI routines decoupled from path itineraries</a:t>
            </a:r>
          </a:p>
          <a:p>
            <a:pPr marL="514350" indent="-514350"/>
            <a:endParaRPr lang="en-US" sz="2000" dirty="0" smtClean="0"/>
          </a:p>
          <a:p>
            <a:pPr marL="514350" indent="-514350"/>
            <a:r>
              <a:rPr lang="en-US" sz="2500" dirty="0" smtClean="0"/>
              <a:t>Advantages:</a:t>
            </a:r>
          </a:p>
          <a:p>
            <a:pPr marL="880110" lvl="1" indent="-514350"/>
            <a:r>
              <a:rPr lang="en-US" sz="2200" dirty="0" smtClean="0"/>
              <a:t>Smaller codebase</a:t>
            </a:r>
          </a:p>
          <a:p>
            <a:pPr marL="880110" lvl="1" indent="-514350"/>
            <a:r>
              <a:rPr lang="en-US" sz="2200" dirty="0" smtClean="0"/>
              <a:t>Faster development time</a:t>
            </a:r>
          </a:p>
          <a:p>
            <a:pPr marL="880110" lvl="1" indent="-514350"/>
            <a:r>
              <a:rPr lang="en-US" sz="2200" dirty="0" smtClean="0"/>
              <a:t>High-level robot interaction</a:t>
            </a:r>
          </a:p>
          <a:p>
            <a:pPr marL="514350" indent="-514350"/>
            <a:endParaRPr lang="en-US" sz="2000" dirty="0" smtClean="0"/>
          </a:p>
          <a:p>
            <a:pPr marL="514350" indent="-514350"/>
            <a:r>
              <a:rPr lang="en-US" sz="2500" dirty="0" smtClean="0"/>
              <a:t>Ongoing work:</a:t>
            </a:r>
          </a:p>
          <a:p>
            <a:pPr marL="880110" lvl="1" indent="-514350"/>
            <a:r>
              <a:rPr lang="en-US" sz="2200" dirty="0" smtClean="0"/>
              <a:t>Provide simultaneous visualization of branching paths</a:t>
            </a:r>
          </a:p>
          <a:p>
            <a:pPr marL="880110" lvl="1" indent="-514350"/>
            <a:r>
              <a:rPr lang="en-US" sz="2200" dirty="0" smtClean="0"/>
              <a:t>Integrate with other robotic platforms</a:t>
            </a:r>
          </a:p>
        </p:txBody>
      </p:sp>
      <p:pic>
        <p:nvPicPr>
          <p:cNvPr id="4" name="Picture 2" descr="C:\Documents and Settings\MiMiC\Desktop\nescai2010_presentation\images\uav_pack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949320"/>
            <a:ext cx="3276600" cy="2121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6248400" y="651944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Anqi Xu, McGill University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Overview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00600"/>
          </a:xfrm>
        </p:spPr>
        <p:txBody>
          <a:bodyPr>
            <a:noAutofit/>
          </a:bodyPr>
          <a:lstStyle/>
          <a:p>
            <a:pPr marL="514350" indent="-514350"/>
            <a:r>
              <a:rPr lang="en-US" sz="2500" dirty="0" smtClean="0"/>
              <a:t>Existing robot programming techniques</a:t>
            </a:r>
          </a:p>
          <a:p>
            <a:pPr marL="514350" indent="-514350">
              <a:buNone/>
            </a:pPr>
            <a:endParaRPr lang="en-US" sz="3600" dirty="0" smtClean="0"/>
          </a:p>
          <a:p>
            <a:pPr marL="514350" indent="-514350"/>
            <a:r>
              <a:rPr lang="en-US" sz="2500" dirty="0" smtClean="0"/>
              <a:t>Graphical State-Space Programming (GSSP)</a:t>
            </a:r>
          </a:p>
          <a:p>
            <a:pPr marL="514350" indent="-514350">
              <a:buNone/>
            </a:pPr>
            <a:endParaRPr lang="en-US" sz="3600" dirty="0" smtClean="0"/>
          </a:p>
          <a:p>
            <a:pPr marL="514350" indent="-514350"/>
            <a:r>
              <a:rPr lang="en-US" sz="2500" dirty="0" smtClean="0"/>
              <a:t>Implementation on a representative robotic platform</a:t>
            </a:r>
          </a:p>
          <a:p>
            <a:pPr marL="514350" indent="-514350">
              <a:buNone/>
            </a:pPr>
            <a:endParaRPr lang="en-US" sz="3600" dirty="0" smtClean="0"/>
          </a:p>
          <a:p>
            <a:pPr marL="514350" indent="-514350"/>
            <a:r>
              <a:rPr lang="en-US" sz="2500" dirty="0" smtClean="0"/>
              <a:t>User Study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8400" y="651944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Anqi Xu, McGill University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i="1" dirty="0" smtClean="0"/>
              <a:t>Aqua</a:t>
            </a:r>
            <a:r>
              <a:rPr lang="en-US" sz="4400" dirty="0" smtClean="0"/>
              <a:t>: A Family of Underwater Robots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382000" cy="4419600"/>
          </a:xfrm>
        </p:spPr>
        <p:txBody>
          <a:bodyPr>
            <a:noAutofit/>
          </a:bodyPr>
          <a:lstStyle/>
          <a:p>
            <a:pPr marL="514350" indent="-514350"/>
            <a:r>
              <a:rPr lang="en-US" sz="2500" dirty="0" smtClean="0"/>
              <a:t>Survey health of marine</a:t>
            </a:r>
          </a:p>
          <a:p>
            <a:pPr marL="514350" indent="-514350">
              <a:buNone/>
            </a:pPr>
            <a:r>
              <a:rPr lang="en-US" sz="2500" dirty="0" smtClean="0"/>
              <a:t>	ecosystems</a:t>
            </a:r>
          </a:p>
          <a:p>
            <a:pPr marL="514350" indent="-514350">
              <a:buNone/>
            </a:pPr>
            <a:endParaRPr lang="en-US" sz="3600" dirty="0" smtClean="0"/>
          </a:p>
          <a:p>
            <a:pPr marL="514350" lvl="0" indent="-514350">
              <a:defRPr/>
            </a:pPr>
            <a:r>
              <a:rPr lang="en-US" sz="2500" i="1" dirty="0" smtClean="0"/>
              <a:t>Location-specific</a:t>
            </a:r>
            <a:r>
              <a:rPr lang="en-US" sz="2500" dirty="0" smtClean="0"/>
              <a:t> tasks:</a:t>
            </a:r>
          </a:p>
          <a:p>
            <a:pPr marL="722313" lvl="1" indent="-357188">
              <a:defRPr/>
            </a:pPr>
            <a:r>
              <a:rPr lang="en-US" sz="2200" dirty="0" smtClean="0"/>
              <a:t>“Take picture of </a:t>
            </a:r>
            <a:r>
              <a:rPr lang="en-US" sz="2200" i="1" dirty="0" smtClean="0"/>
              <a:t>this</a:t>
            </a:r>
            <a:r>
              <a:rPr lang="en-US" sz="2200" dirty="0" smtClean="0"/>
              <a:t> coral”</a:t>
            </a:r>
          </a:p>
          <a:p>
            <a:pPr marL="722313" lvl="1" indent="-357188">
              <a:defRPr/>
            </a:pPr>
            <a:r>
              <a:rPr lang="en-US" sz="2200" dirty="0" smtClean="0"/>
              <a:t>“Search for </a:t>
            </a:r>
            <a:r>
              <a:rPr lang="en-US" sz="2200" i="1" dirty="0" smtClean="0"/>
              <a:t>that</a:t>
            </a:r>
            <a:r>
              <a:rPr lang="en-US" sz="2200" dirty="0" smtClean="0"/>
              <a:t> type of fish”</a:t>
            </a:r>
          </a:p>
          <a:p>
            <a:pPr marL="514350" lvl="0" indent="-514350">
              <a:buNone/>
              <a:defRPr/>
            </a:pPr>
            <a:endParaRPr lang="en-US" sz="3600" dirty="0" smtClean="0"/>
          </a:p>
          <a:p>
            <a:pPr marL="514350" lvl="0" indent="-514350">
              <a:defRPr/>
            </a:pPr>
            <a:r>
              <a:rPr lang="en-US" sz="2500" dirty="0" smtClean="0"/>
              <a:t>Infrastructure representative of most robotic platforms</a:t>
            </a:r>
          </a:p>
        </p:txBody>
      </p:sp>
      <p:pic>
        <p:nvPicPr>
          <p:cNvPr id="8" name="ramius_swimming_among_fish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9200" y="1752600"/>
            <a:ext cx="3860800" cy="2895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48400" y="651944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Anqi Xu, McGill University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Robot Programming Interfaces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00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500" dirty="0" smtClean="0"/>
              <a:t>Textual programming</a:t>
            </a:r>
          </a:p>
        </p:txBody>
      </p:sp>
      <p:pic>
        <p:nvPicPr>
          <p:cNvPr id="1026" name="Picture 2" descr="C:\Documents and Settings\MiMiC\Desktop\nescai2010_presentation\images\eclipse_screensho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7956" y="2203977"/>
            <a:ext cx="6108089" cy="416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248400" y="651944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Anqi Xu, McGill University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Robot Programming Interfaces (cont.)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382000" cy="4800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500" dirty="0" smtClean="0"/>
              <a:t>Textual programming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 smtClean="0"/>
              <a:t>Data flow programming  (</a:t>
            </a:r>
            <a:r>
              <a:rPr lang="en-US" sz="2500" i="1" dirty="0" smtClean="0"/>
              <a:t>e.g.</a:t>
            </a:r>
            <a:r>
              <a:rPr lang="en-US" sz="2500" dirty="0" smtClean="0"/>
              <a:t> visual front-end for code)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61884" y="6443246"/>
            <a:ext cx="3420232" cy="33855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Lego® Mindstorms® NXT-G Software</a:t>
            </a:r>
            <a:endParaRPr lang="en-US" sz="1600" dirty="0"/>
          </a:p>
        </p:txBody>
      </p:sp>
      <p:pic>
        <p:nvPicPr>
          <p:cNvPr id="3074" name="Picture 2" descr="C:\Documents and Settings\Anqi\Desktop\nescai2010_presentation\images\nxt-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6925" y="2701669"/>
            <a:ext cx="5010150" cy="36229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248400" y="651944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Anqi Xu, McGill University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Robot Programming Interfaces (cont.)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800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500" dirty="0" smtClean="0"/>
              <a:t>Textual programming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 smtClean="0"/>
              <a:t>Data flow programming  (</a:t>
            </a:r>
            <a:r>
              <a:rPr lang="en-US" sz="2500" i="1" dirty="0" smtClean="0"/>
              <a:t>e.g.</a:t>
            </a:r>
            <a:r>
              <a:rPr lang="en-US" sz="2500" dirty="0" smtClean="0"/>
              <a:t> visual front-end for code)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 smtClean="0"/>
              <a:t>Graphical control / </a:t>
            </a:r>
            <a:r>
              <a:rPr lang="en-US" sz="2500" dirty="0" err="1" smtClean="0"/>
              <a:t>tele</a:t>
            </a:r>
            <a:r>
              <a:rPr lang="en-US" sz="2500" dirty="0" smtClean="0"/>
              <a:t>-operation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64802" y="6443246"/>
            <a:ext cx="3414396" cy="33855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Procerus® Virtual Cockpit™ Software</a:t>
            </a:r>
            <a:endParaRPr lang="en-US" sz="1600" dirty="0"/>
          </a:p>
        </p:txBody>
      </p:sp>
      <p:pic>
        <p:nvPicPr>
          <p:cNvPr id="4098" name="Picture 2" descr="C:\Documents and Settings\Anqi\Desktop\nescai2010_presentation\images\virtual_cockp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5365" y="3122520"/>
            <a:ext cx="5313270" cy="3202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248400" y="651944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Anqi Xu, McGill University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Task Specification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800600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200"/>
              </a:spcBef>
            </a:pPr>
            <a:r>
              <a:rPr lang="en-US" sz="2500" dirty="0" smtClean="0"/>
              <a:t>Textual &amp; data flow programming: </a:t>
            </a:r>
            <a:r>
              <a:rPr lang="en-US" sz="2500" dirty="0" smtClean="0">
                <a:latin typeface="Century Gothic" pitchFamily="34" charset="0"/>
              </a:rPr>
              <a:t>if-then-else / switch</a:t>
            </a:r>
          </a:p>
          <a:p>
            <a:pPr marL="880110" lvl="1" indent="-514350">
              <a:spcBef>
                <a:spcPts val="1200"/>
              </a:spcBef>
              <a:buSzPct val="100000"/>
              <a:buBlip>
                <a:blip r:embed="rId2"/>
              </a:buBlip>
            </a:pPr>
            <a:r>
              <a:rPr lang="en-US" sz="2200" dirty="0" smtClean="0"/>
              <a:t>Full control over sequence of execution</a:t>
            </a:r>
          </a:p>
          <a:p>
            <a:pPr marL="880110" lvl="1" indent="-514350">
              <a:spcBef>
                <a:spcPts val="1200"/>
              </a:spcBef>
              <a:buSzPct val="100000"/>
              <a:buBlip>
                <a:blip r:embed="rId2"/>
              </a:buBlip>
            </a:pPr>
            <a:r>
              <a:rPr lang="en-US" sz="2200" dirty="0" smtClean="0"/>
              <a:t>Ability to specify branching paths</a:t>
            </a:r>
          </a:p>
          <a:p>
            <a:pPr marL="880110" lvl="1" indent="-514350">
              <a:spcBef>
                <a:spcPts val="1200"/>
              </a:spcBef>
              <a:buSzPct val="110000"/>
              <a:buBlip>
                <a:blip r:embed="rId3"/>
              </a:buBlip>
            </a:pPr>
            <a:r>
              <a:rPr lang="en-US" sz="2200" dirty="0" smtClean="0"/>
              <a:t>Nested clauses hard to debug</a:t>
            </a:r>
          </a:p>
          <a:p>
            <a:pPr marL="514350" indent="-514350">
              <a:spcBef>
                <a:spcPts val="1200"/>
              </a:spcBef>
              <a:buNone/>
            </a:pPr>
            <a:endParaRPr lang="en-US" sz="2500" dirty="0" smtClean="0"/>
          </a:p>
          <a:p>
            <a:pPr marL="514350" indent="-514350">
              <a:spcBef>
                <a:spcPts val="1200"/>
              </a:spcBef>
            </a:pPr>
            <a:r>
              <a:rPr lang="en-US" sz="2500" dirty="0" smtClean="0"/>
              <a:t>Graphical control: on-screen command selection</a:t>
            </a:r>
          </a:p>
          <a:p>
            <a:pPr marL="880110" lvl="1" indent="-514350">
              <a:spcBef>
                <a:spcPts val="1200"/>
              </a:spcBef>
              <a:buSzPct val="100000"/>
              <a:buBlip>
                <a:blip r:embed="rId2"/>
              </a:buBlip>
            </a:pPr>
            <a:r>
              <a:rPr lang="en-US" sz="2200" dirty="0" smtClean="0"/>
              <a:t>Commands placed at distinct locations on map</a:t>
            </a:r>
          </a:p>
          <a:p>
            <a:pPr marL="880110" lvl="1" indent="-514350">
              <a:spcBef>
                <a:spcPts val="1200"/>
              </a:spcBef>
              <a:buSzPct val="110000"/>
              <a:buBlip>
                <a:blip r:embed="rId3"/>
              </a:buBlip>
            </a:pPr>
            <a:r>
              <a:rPr lang="en-US" sz="2200" dirty="0" smtClean="0"/>
              <a:t>No path branching capabilities</a:t>
            </a:r>
          </a:p>
          <a:p>
            <a:pPr marL="880110" lvl="1" indent="-514350">
              <a:spcBef>
                <a:spcPts val="1200"/>
              </a:spcBef>
              <a:buSzPct val="110000"/>
              <a:buBlip>
                <a:blip r:embed="rId3"/>
              </a:buBlip>
            </a:pPr>
            <a:r>
              <a:rPr lang="en-US" sz="2200" dirty="0" smtClean="0"/>
              <a:t>Limited selection of tasks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8400" y="651944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Anqi Xu, McGill University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76400"/>
            <a:ext cx="4953000" cy="5029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514350" lvl="0" indent="-51435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500" dirty="0" smtClean="0"/>
              <a:t>Insert waypoints through GUI</a:t>
            </a:r>
          </a:p>
          <a:p>
            <a:pPr marL="514350" lvl="0" indent="-51435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lang="en-US" sz="2000" dirty="0" smtClean="0"/>
          </a:p>
          <a:p>
            <a:pPr marL="514350" lvl="0" indent="-51435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500" dirty="0" smtClean="0"/>
              <a:t>Location-specific tasks: </a:t>
            </a:r>
            <a:r>
              <a:rPr lang="en-US" sz="2500" i="1" dirty="0" smtClean="0"/>
              <a:t>standard computer code </a:t>
            </a:r>
            <a:r>
              <a:rPr lang="en-US" sz="2500" dirty="0" smtClean="0"/>
              <a:t>attached to waypoints</a:t>
            </a:r>
          </a:p>
          <a:p>
            <a:pPr marL="622300" lvl="1" indent="-350838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200" dirty="0" smtClean="0"/>
              <a:t>Branching &amp; looping paths</a:t>
            </a:r>
          </a:p>
          <a:p>
            <a:pPr marL="622300" lvl="1" indent="-350838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200" dirty="0" smtClean="0"/>
              <a:t>Natural visualization of data flow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lang="en-US" sz="20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ore </a:t>
            </a: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robot AI code decoupled from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path itineraries</a:t>
            </a:r>
            <a:endParaRPr kumimoji="0" lang="en-US" sz="2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22300" lvl="1" indent="-350838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200" baseline="0" dirty="0" smtClean="0"/>
              <a:t>Minimal</a:t>
            </a:r>
            <a:r>
              <a:rPr lang="en-US" sz="2200" dirty="0" smtClean="0"/>
              <a:t> overlap of functionalities</a:t>
            </a:r>
          </a:p>
          <a:p>
            <a:pPr marL="622300" lvl="1" indent="-350838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200" dirty="0" smtClean="0"/>
              <a:t>High-level robot interaction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/>
              <a:t>Graphical State-Space Programming (GSSP)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6248400" y="651944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Anqi Xu, McGill University</a:t>
            </a:r>
            <a:endParaRPr lang="en-US" sz="1600" dirty="0"/>
          </a:p>
        </p:txBody>
      </p:sp>
      <p:pic>
        <p:nvPicPr>
          <p:cNvPr id="11" name="dem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0200" y="1600200"/>
            <a:ext cx="3568391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GSSP Implementation onboard </a:t>
            </a:r>
            <a:r>
              <a:rPr lang="en-US" sz="4400" i="1" dirty="0" smtClean="0"/>
              <a:t>Aqua</a:t>
            </a:r>
            <a:endParaRPr lang="en-US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6248400" y="651944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Anqi Xu, McGill University</a:t>
            </a:r>
            <a:endParaRPr lang="en-US" sz="1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389120"/>
          </a:xfrm>
        </p:spPr>
        <p:txBody>
          <a:bodyPr>
            <a:normAutofit/>
          </a:bodyPr>
          <a:lstStyle/>
          <a:p>
            <a:pPr marL="533400" indent="-533400"/>
            <a:r>
              <a:rPr lang="en-US" sz="2500" dirty="0" smtClean="0"/>
              <a:t>Existing development process</a:t>
            </a:r>
          </a:p>
          <a:p>
            <a:pPr marL="901700" lvl="1" indent="-546100" defTabSz="990600">
              <a:buSzPct val="90000"/>
              <a:buBlip>
                <a:blip r:embed="rId2"/>
              </a:buBlip>
            </a:pPr>
            <a:r>
              <a:rPr lang="en-US" sz="2300" dirty="0" smtClean="0"/>
              <a:t>Long compilation times</a:t>
            </a:r>
          </a:p>
          <a:p>
            <a:pPr marL="901700" lvl="1" indent="-546100" defTabSz="990600">
              <a:buSzPct val="90000"/>
              <a:buBlip>
                <a:blip r:embed="rId2"/>
              </a:buBlip>
            </a:pPr>
            <a:r>
              <a:rPr lang="en-US" sz="2300" dirty="0" smtClean="0"/>
              <a:t>Monolithic codebase</a:t>
            </a:r>
          </a:p>
          <a:p>
            <a:pPr marL="901700" lvl="1" indent="-546100" defTabSz="990600">
              <a:buSzPct val="90000"/>
              <a:buBlip>
                <a:blip r:embed="rId2"/>
              </a:buBlip>
            </a:pPr>
            <a:r>
              <a:rPr lang="en-US" sz="2300" dirty="0" smtClean="0"/>
              <a:t>Limited on-board</a:t>
            </a:r>
          </a:p>
          <a:p>
            <a:pPr marL="901700" lvl="1" indent="-546100" defTabSz="990600">
              <a:spcBef>
                <a:spcPts val="0"/>
              </a:spcBef>
              <a:buSzPct val="90000"/>
              <a:buNone/>
            </a:pPr>
            <a:r>
              <a:rPr lang="en-US" sz="2300" dirty="0" smtClean="0"/>
              <a:t>	processing capabilities</a:t>
            </a:r>
          </a:p>
          <a:p>
            <a:endParaRPr lang="en-US" sz="2500" dirty="0" smtClean="0"/>
          </a:p>
          <a:p>
            <a:pPr marL="533400" indent="-533400"/>
            <a:r>
              <a:rPr lang="en-US" sz="2500" dirty="0" smtClean="0"/>
              <a:t>Revamped development process</a:t>
            </a:r>
          </a:p>
          <a:p>
            <a:pPr marL="901700" lvl="1" indent="-546100" defTabSz="990600">
              <a:buSzPct val="90000"/>
              <a:buBlip>
                <a:blip r:embed="rId3"/>
              </a:buBlip>
            </a:pPr>
            <a:r>
              <a:rPr lang="en-US" sz="2300" dirty="0" smtClean="0"/>
              <a:t>Scripts interpreted at runtime using Python API wrapper</a:t>
            </a:r>
          </a:p>
          <a:p>
            <a:pPr marL="901700" lvl="1" indent="-546100" defTabSz="990600">
              <a:buSzPct val="90000"/>
              <a:buBlip>
                <a:blip r:embed="rId3"/>
              </a:buBlip>
            </a:pPr>
            <a:r>
              <a:rPr lang="en-US" sz="2300" dirty="0" smtClean="0"/>
              <a:t>Modular client-server design</a:t>
            </a:r>
          </a:p>
          <a:p>
            <a:pPr marL="901700" lvl="1" indent="-546100" defTabSz="990600">
              <a:buSzPct val="90000"/>
              <a:buBlip>
                <a:blip r:embed="rId3"/>
              </a:buBlip>
            </a:pPr>
            <a:r>
              <a:rPr lang="en-US" sz="2300" dirty="0" smtClean="0"/>
              <a:t>Upgradable client-side processing capabilities</a:t>
            </a:r>
            <a:endParaRPr lang="en-US" sz="2300" dirty="0"/>
          </a:p>
        </p:txBody>
      </p:sp>
      <p:pic>
        <p:nvPicPr>
          <p:cNvPr id="1026" name="Picture 2" descr="C:\Users\MiMiC\Desktop\icra2010_presentation.thu\images\new_development_proces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818547"/>
            <a:ext cx="3852565" cy="2296253"/>
          </a:xfrm>
          <a:prstGeom prst="rect">
            <a:avLst/>
          </a:prstGeom>
          <a:noFill/>
        </p:spPr>
      </p:pic>
      <p:pic>
        <p:nvPicPr>
          <p:cNvPr id="1027" name="Picture 3" descr="C:\Users\MiMiC\Desktop\icra2010_presentation.thu\images\old_development_proces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818547"/>
            <a:ext cx="3852565" cy="22962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1943</TotalTime>
  <Words>430</Words>
  <Application>Microsoft Office PowerPoint</Application>
  <PresentationFormat>On-screen Show (4:3)</PresentationFormat>
  <Paragraphs>116</Paragraphs>
  <Slides>13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Flow</vt:lpstr>
      <vt:lpstr>Graphical State-Space Programmability as a Natural Interface for Robotic Control</vt:lpstr>
      <vt:lpstr>Overview</vt:lpstr>
      <vt:lpstr>Aqua: A Family of Underwater Robots</vt:lpstr>
      <vt:lpstr>Robot Programming Interfaces</vt:lpstr>
      <vt:lpstr>Robot Programming Interfaces (cont.)</vt:lpstr>
      <vt:lpstr>Robot Programming Interfaces (cont.)</vt:lpstr>
      <vt:lpstr>Task Specification</vt:lpstr>
      <vt:lpstr>Graphical State-Space Programming (GSSP)</vt:lpstr>
      <vt:lpstr>GSSP Implementation onboard Aqua</vt:lpstr>
      <vt:lpstr>Path Generator GUI</vt:lpstr>
      <vt:lpstr>User Study</vt:lpstr>
      <vt:lpstr>Study Results</vt:lpstr>
      <vt:lpstr>Conclusion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Graphical State-Space Programmability as a Natural Interface for Robotic Control</dc:title>
  <dc:creator/>
  <cp:lastModifiedBy>MiMiC</cp:lastModifiedBy>
  <cp:revision>283</cp:revision>
  <dcterms:created xsi:type="dcterms:W3CDTF">2006-08-16T00:00:00Z</dcterms:created>
  <dcterms:modified xsi:type="dcterms:W3CDTF">2011-05-05T07:52:23Z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